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58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ckmaster, Geoff (Energy, Black Mountain)" initials="BG(BM" lastIdx="32" clrIdx="0">
    <p:extLst>
      <p:ext uri="{19B8F6BF-5375-455C-9EA6-DF929625EA0E}">
        <p15:presenceInfo xmlns:p15="http://schemas.microsoft.com/office/powerpoint/2012/main" userId="S-1-5-21-61289985-2027487937-1858953157-5049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519D7-D220-49BF-B7C3-8298A7F685E2}" type="datetimeFigureOut">
              <a:rPr lang="en-AU" smtClean="0"/>
              <a:t>28/11/2018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A2C26-093E-40CF-9E45-F9DC31DD6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738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734681"/>
            <a:ext cx="8260008" cy="1080000"/>
          </a:xfrm>
        </p:spPr>
        <p:txBody>
          <a:bodyPr anchor="b" anchorCtr="0">
            <a:normAutofit/>
          </a:bodyPr>
          <a:lstStyle>
            <a:lvl1pPr algn="r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869160"/>
            <a:ext cx="8260008" cy="360040"/>
          </a:xfrm>
        </p:spPr>
        <p:txBody>
          <a:bodyPr>
            <a:normAutofit/>
          </a:bodyPr>
          <a:lstStyle>
            <a:lvl1pPr marL="0" indent="0" algn="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pic>
        <p:nvPicPr>
          <p:cNvPr id="14" name="Picture 13" descr="ASTRI-partners2.png"/>
          <p:cNvPicPr>
            <a:picLocks noChangeAspect="1"/>
          </p:cNvPicPr>
          <p:nvPr userDrawn="1"/>
        </p:nvPicPr>
        <p:blipFill>
          <a:blip r:embed="rId2" cstate="print"/>
          <a:srcRect t="92468"/>
          <a:stretch>
            <a:fillRect/>
          </a:stretch>
        </p:blipFill>
        <p:spPr>
          <a:xfrm>
            <a:off x="0" y="6669360"/>
            <a:ext cx="9144000" cy="205278"/>
          </a:xfrm>
          <a:prstGeom prst="rect">
            <a:avLst/>
          </a:prstGeom>
        </p:spPr>
      </p:pic>
      <p:pic>
        <p:nvPicPr>
          <p:cNvPr id="6" name="Picture 5" descr="ASTRI-partners2.png"/>
          <p:cNvPicPr>
            <a:picLocks noChangeAspect="1"/>
          </p:cNvPicPr>
          <p:nvPr userDrawn="1"/>
        </p:nvPicPr>
        <p:blipFill>
          <a:blip r:embed="rId2" cstate="print"/>
          <a:srcRect b="5894"/>
          <a:stretch>
            <a:fillRect/>
          </a:stretch>
        </p:blipFill>
        <p:spPr>
          <a:xfrm>
            <a:off x="1439652" y="260648"/>
            <a:ext cx="7542268" cy="211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6" y="2168860"/>
            <a:ext cx="6121438" cy="3087372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100000"/>
              </a:lnSpc>
              <a:spcBef>
                <a:spcPts val="3000"/>
              </a:spcBef>
              <a:buNone/>
              <a:defRPr sz="1600" b="1">
                <a:solidFill>
                  <a:schemeClr val="accent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accent2"/>
                </a:solidFill>
              </a:defRPr>
            </a:lvl2pPr>
            <a:lvl3pPr marL="266400" indent="-266400" algn="l">
              <a:lnSpc>
                <a:spcPct val="10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accent2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8776" y="224644"/>
            <a:ext cx="7381576" cy="8524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9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5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224644"/>
            <a:ext cx="7307981" cy="8532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3200" b="1">
                <a:solidFill>
                  <a:schemeClr val="bg1"/>
                </a:solidFill>
              </a:defRPr>
            </a:lvl1pPr>
            <a:lvl2pPr marL="0" indent="0" algn="l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6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340421"/>
            <a:ext cx="4038600" cy="4788879"/>
          </a:xfrm>
        </p:spPr>
        <p:txBody>
          <a:bodyPr/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2000"/>
            </a:lvl3pPr>
            <a:lvl4pPr>
              <a:buClr>
                <a:schemeClr val="accent1"/>
              </a:buClr>
              <a:defRPr sz="2000"/>
            </a:lvl4pPr>
            <a:lvl5pPr>
              <a:buClr>
                <a:schemeClr val="accent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40421"/>
            <a:ext cx="4038600" cy="4788879"/>
          </a:xfrm>
        </p:spPr>
        <p:txBody>
          <a:bodyPr/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2000"/>
            </a:lvl3pPr>
            <a:lvl4pPr>
              <a:buClr>
                <a:schemeClr val="accent1"/>
              </a:buClr>
              <a:defRPr sz="2000"/>
            </a:lvl4pPr>
            <a:lvl5pPr>
              <a:buClr>
                <a:schemeClr val="accent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94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5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2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000" y="1276350"/>
            <a:ext cx="8208444" cy="4559301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850"/>
              </a:spcAft>
              <a:buNone/>
              <a:defRPr sz="4400" b="1">
                <a:solidFill>
                  <a:schemeClr val="accent3"/>
                </a:solidFill>
              </a:defRPr>
            </a:lvl2pPr>
            <a:lvl3pPr marL="0" indent="0">
              <a:buNone/>
              <a:defRPr sz="2200" b="1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1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717032"/>
            <a:ext cx="6121438" cy="1539200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accent2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accent2"/>
                </a:solidFill>
              </a:defRPr>
            </a:lvl2pPr>
            <a:lvl3pPr marL="266400" indent="-266400" algn="l">
              <a:lnSpc>
                <a:spcPct val="10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accent2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95536" y="2744924"/>
            <a:ext cx="7237562" cy="852487"/>
          </a:xfrm>
        </p:spPr>
        <p:txBody>
          <a:bodyPr>
            <a:noAutofit/>
          </a:bodyPr>
          <a:lstStyle>
            <a:lvl1pPr algn="l">
              <a:defRPr sz="5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7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STRI factsheet header2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-508" y="0"/>
            <a:ext cx="9144508" cy="10908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224644"/>
            <a:ext cx="7345573" cy="85248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1520788"/>
            <a:ext cx="8245673" cy="48245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56" y="6596427"/>
            <a:ext cx="7777621" cy="144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>
                <a:solidFill>
                  <a:srgbClr val="3F3F3F"/>
                </a:solidFill>
              </a:rPr>
              <a:t>ASTRI 2.0 Strategic Structure |  Transition Team</a:t>
            </a:r>
            <a:endParaRPr lang="en-AU" dirty="0">
              <a:solidFill>
                <a:srgbClr val="3F3F3F"/>
              </a:solidFill>
            </a:endParaRPr>
          </a:p>
        </p:txBody>
      </p:sp>
      <p:sp>
        <p:nvSpPr>
          <p:cNvPr id="36" name="AutoShape 4"/>
          <p:cNvSpPr>
            <a:spLocks noChangeAspect="1" noChangeArrowheads="1" noTextEdit="1"/>
          </p:cNvSpPr>
          <p:nvPr userDrawn="1"/>
        </p:nvSpPr>
        <p:spPr bwMode="auto">
          <a:xfrm>
            <a:off x="3175" y="3326606"/>
            <a:ext cx="9161463" cy="801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>
              <a:solidFill>
                <a:srgbClr val="3F3F3F"/>
              </a:solidFill>
            </a:endParaRPr>
          </a:p>
        </p:txBody>
      </p:sp>
      <p:sp>
        <p:nvSpPr>
          <p:cNvPr id="38" name="Rectangle 7"/>
          <p:cNvSpPr>
            <a:spLocks noChangeArrowheads="1"/>
          </p:cNvSpPr>
          <p:nvPr userDrawn="1"/>
        </p:nvSpPr>
        <p:spPr bwMode="auto">
          <a:xfrm>
            <a:off x="12701" y="3637756"/>
            <a:ext cx="9142412" cy="490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>
              <a:solidFill>
                <a:srgbClr val="3F3F3F"/>
              </a:solidFill>
            </a:endParaRPr>
          </a:p>
        </p:txBody>
      </p:sp>
      <p:sp>
        <p:nvSpPr>
          <p:cNvPr id="43" name="AutoShape 81"/>
          <p:cNvSpPr>
            <a:spLocks noChangeAspect="1" noChangeArrowheads="1" noTextEdit="1"/>
          </p:cNvSpPr>
          <p:nvPr/>
        </p:nvSpPr>
        <p:spPr bwMode="auto">
          <a:xfrm>
            <a:off x="1588" y="3321843"/>
            <a:ext cx="91694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3F3F3F"/>
              </a:solidFill>
            </a:endParaRPr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1588" y="3626643"/>
            <a:ext cx="91678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3F3F3F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51520" y="6561175"/>
            <a:ext cx="323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A72F1EC-8421-4C54-8C9D-493998196916}" type="slidenum">
              <a:rPr lang="en-AU" sz="800" smtClean="0">
                <a:solidFill>
                  <a:srgbClr val="F15A17"/>
                </a:solidFill>
              </a:rPr>
              <a:pPr/>
              <a:t>‹#›</a:t>
            </a:fld>
            <a:r>
              <a:rPr lang="en-AU" sz="800" dirty="0">
                <a:solidFill>
                  <a:srgbClr val="F15A17"/>
                </a:solidFill>
              </a:rPr>
              <a:t> </a:t>
            </a:r>
          </a:p>
        </p:txBody>
      </p:sp>
      <p:sp>
        <p:nvSpPr>
          <p:cNvPr id="18" name="Rectangle 17"/>
          <p:cNvSpPr/>
          <p:nvPr userDrawn="1"/>
        </p:nvSpPr>
        <p:spPr>
          <a:xfrm flipV="1">
            <a:off x="0" y="681337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pic>
        <p:nvPicPr>
          <p:cNvPr id="19" name="Picture 18" descr="ur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00392" y="6628592"/>
            <a:ext cx="877826" cy="1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3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Calibri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>
            <a:extLst>
              <a:ext uri="{FF2B5EF4-FFF2-40B4-BE49-F238E27FC236}">
                <a16:creationId xmlns="" xmlns:a16="http://schemas.microsoft.com/office/drawing/2014/main" id="{F9CD1A0B-0D5F-0C4C-9340-A1152D4D1510}"/>
              </a:ext>
            </a:extLst>
          </p:cNvPr>
          <p:cNvSpPr/>
          <p:nvPr/>
        </p:nvSpPr>
        <p:spPr>
          <a:xfrm>
            <a:off x="575556" y="3868676"/>
            <a:ext cx="7931148" cy="16834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6473" y="169660"/>
            <a:ext cx="7345573" cy="607044"/>
          </a:xfrm>
        </p:spPr>
        <p:txBody>
          <a:bodyPr>
            <a:normAutofit/>
          </a:bodyPr>
          <a:lstStyle/>
          <a:p>
            <a:r>
              <a:rPr lang="en-AU" dirty="0"/>
              <a:t>ASTRI </a:t>
            </a:r>
            <a:r>
              <a:rPr lang="en-AU" dirty="0"/>
              <a:t>P</a:t>
            </a:r>
            <a:r>
              <a:rPr lang="en-AU" sz="3300" dirty="0" smtClean="0"/>
              <a:t>rogram </a:t>
            </a:r>
            <a:r>
              <a:rPr lang="en-AU" sz="3300" dirty="0"/>
              <a:t>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5556" y="6545766"/>
            <a:ext cx="6694065" cy="149894"/>
          </a:xfrm>
        </p:spPr>
        <p:txBody>
          <a:bodyPr/>
          <a:lstStyle/>
          <a:p>
            <a:endParaRPr lang="en-AU" dirty="0">
              <a:solidFill>
                <a:srgbClr val="3F3F3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15496" y="5693269"/>
            <a:ext cx="7502196" cy="42875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Communications and Stakeholder Engagement (+“Institute” functions)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90032" y="4899431"/>
            <a:ext cx="7502196" cy="51671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PROGRAM </a:t>
            </a:r>
            <a:r>
              <a:rPr lang="en-AU" sz="1400" b="1" dirty="0">
                <a:solidFill>
                  <a:schemeClr val="tx1"/>
                </a:solidFill>
              </a:rPr>
              <a:t>7</a:t>
            </a:r>
            <a:endParaRPr lang="en-AU" sz="1400" b="1" dirty="0">
              <a:solidFill>
                <a:schemeClr val="tx1"/>
              </a:solidFill>
            </a:endParaRPr>
          </a:p>
          <a:p>
            <a:pPr algn="ctr"/>
            <a:r>
              <a:rPr lang="en-AU" sz="1400" b="1" dirty="0">
                <a:solidFill>
                  <a:schemeClr val="tx1"/>
                </a:solidFill>
              </a:rPr>
              <a:t>Integrated System Model (functional and economic)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="" xmlns:a16="http://schemas.microsoft.com/office/drawing/2014/main" id="{1CDF6C6C-CDD6-5248-9EA9-20253A49F428}"/>
              </a:ext>
            </a:extLst>
          </p:cNvPr>
          <p:cNvSpPr/>
          <p:nvPr/>
        </p:nvSpPr>
        <p:spPr>
          <a:xfrm>
            <a:off x="815496" y="1184334"/>
            <a:ext cx="7502196" cy="326423"/>
          </a:xfrm>
          <a:prstGeom prst="round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lnSpcReduction="10000"/>
          </a:bodyPr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ASTRI Management (Director, Chief Technologist, Operations, Strategy, Support)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="" xmlns:a16="http://schemas.microsoft.com/office/drawing/2014/main" id="{1F1E4236-C620-094F-89A5-4F1705DADFE2}"/>
              </a:ext>
            </a:extLst>
          </p:cNvPr>
          <p:cNvSpPr/>
          <p:nvPr/>
        </p:nvSpPr>
        <p:spPr>
          <a:xfrm>
            <a:off x="790032" y="4229164"/>
            <a:ext cx="7502196" cy="51671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PROGRAM </a:t>
            </a:r>
            <a:r>
              <a:rPr lang="en-AU" sz="1400" b="1" dirty="0" smtClean="0">
                <a:solidFill>
                  <a:schemeClr val="tx1"/>
                </a:solidFill>
              </a:rPr>
              <a:t>6</a:t>
            </a:r>
            <a:endParaRPr lang="en-AU" sz="1400" b="1" dirty="0">
              <a:solidFill>
                <a:schemeClr val="tx1"/>
              </a:solidFill>
            </a:endParaRPr>
          </a:p>
          <a:p>
            <a:pPr algn="ctr"/>
            <a:r>
              <a:rPr lang="en-AU" sz="1400" b="1" dirty="0">
                <a:solidFill>
                  <a:schemeClr val="tx1"/>
                </a:solidFill>
              </a:rPr>
              <a:t>Integration Test Facility, Proof of Concept (activities)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D6B0D36-F969-FB4B-9EC9-A4E5B94648F1}"/>
              </a:ext>
            </a:extLst>
          </p:cNvPr>
          <p:cNvSpPr txBox="1"/>
          <p:nvPr/>
        </p:nvSpPr>
        <p:spPr>
          <a:xfrm>
            <a:off x="2807325" y="3873819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600" b="1" dirty="0"/>
              <a:t>System Integration / Value Proposition</a:t>
            </a:r>
          </a:p>
          <a:p>
            <a:endParaRPr lang="en-US" sz="1600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="" xmlns:a16="http://schemas.microsoft.com/office/drawing/2014/main" id="{0A1BE10B-76C8-754D-BFDA-85771C54C5DD}"/>
              </a:ext>
            </a:extLst>
          </p:cNvPr>
          <p:cNvSpPr/>
          <p:nvPr/>
        </p:nvSpPr>
        <p:spPr>
          <a:xfrm>
            <a:off x="575556" y="1641142"/>
            <a:ext cx="7931148" cy="20739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="" xmlns:a16="http://schemas.microsoft.com/office/drawing/2014/main" id="{F75AE13B-22AD-0E4B-A63C-F00922BF77BC}"/>
              </a:ext>
            </a:extLst>
          </p:cNvPr>
          <p:cNvSpPr/>
          <p:nvPr/>
        </p:nvSpPr>
        <p:spPr>
          <a:xfrm>
            <a:off x="2398938" y="2450591"/>
            <a:ext cx="3975316" cy="55028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AU" sz="1300" b="1" dirty="0">
                <a:solidFill>
                  <a:schemeClr val="tx1"/>
                </a:solidFill>
              </a:rPr>
              <a:t>PROGRAM 5 </a:t>
            </a:r>
          </a:p>
          <a:p>
            <a:pPr algn="ctr"/>
            <a:r>
              <a:rPr lang="en-AU" sz="1300" b="1" dirty="0">
                <a:solidFill>
                  <a:schemeClr val="tx1"/>
                </a:solidFill>
              </a:rPr>
              <a:t>Advanced Materials Cycling and Durability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="" xmlns:a16="http://schemas.microsoft.com/office/drawing/2014/main" id="{8C95AE36-181C-B649-B914-087BC9921040}"/>
              </a:ext>
            </a:extLst>
          </p:cNvPr>
          <p:cNvSpPr/>
          <p:nvPr/>
        </p:nvSpPr>
        <p:spPr>
          <a:xfrm>
            <a:off x="829181" y="2026929"/>
            <a:ext cx="3077583" cy="48762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 lnSpcReduction="20000"/>
          </a:bodyPr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PROGRAM </a:t>
            </a:r>
            <a:r>
              <a:rPr lang="en-AU" sz="1400" b="1" dirty="0" smtClean="0">
                <a:solidFill>
                  <a:schemeClr val="tx1"/>
                </a:solidFill>
              </a:rPr>
              <a:t>1 </a:t>
            </a:r>
            <a:r>
              <a:rPr lang="en-AU" sz="1400" b="1" dirty="0">
                <a:solidFill>
                  <a:schemeClr val="tx1"/>
                </a:solidFill>
              </a:rPr>
              <a:t/>
            </a:r>
            <a:br>
              <a:rPr lang="en-AU" sz="1400" b="1" dirty="0">
                <a:solidFill>
                  <a:schemeClr val="tx1"/>
                </a:solidFill>
              </a:rPr>
            </a:br>
            <a:r>
              <a:rPr lang="en-AU" sz="1400" b="1" dirty="0">
                <a:solidFill>
                  <a:schemeClr val="tx1"/>
                </a:solidFill>
              </a:rPr>
              <a:t>Thermal Capture (Collector + Receiver)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="" xmlns:a16="http://schemas.microsoft.com/office/drawing/2014/main" id="{AED5EB95-A213-D844-8CE3-07CE5CE04221}"/>
              </a:ext>
            </a:extLst>
          </p:cNvPr>
          <p:cNvSpPr/>
          <p:nvPr/>
        </p:nvSpPr>
        <p:spPr>
          <a:xfrm>
            <a:off x="5037144" y="2023250"/>
            <a:ext cx="3092444" cy="48474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PROGRAM 2</a:t>
            </a:r>
          </a:p>
          <a:p>
            <a:pPr algn="ctr"/>
            <a:r>
              <a:rPr lang="en-AU" sz="1400" b="1" dirty="0">
                <a:solidFill>
                  <a:schemeClr val="tx1"/>
                </a:solidFill>
              </a:rPr>
              <a:t>Thermal Storage and Heat Transfer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="" xmlns:a16="http://schemas.microsoft.com/office/drawing/2014/main" id="{07F61093-6E1A-4345-AA15-376144EC403A}"/>
              </a:ext>
            </a:extLst>
          </p:cNvPr>
          <p:cNvSpPr/>
          <p:nvPr/>
        </p:nvSpPr>
        <p:spPr>
          <a:xfrm>
            <a:off x="815496" y="2953756"/>
            <a:ext cx="3092443" cy="48753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PROGRAM 3</a:t>
            </a:r>
          </a:p>
          <a:p>
            <a:pPr algn="ctr"/>
            <a:r>
              <a:rPr lang="en-AU" sz="1400" b="1" dirty="0">
                <a:solidFill>
                  <a:schemeClr val="tx1"/>
                </a:solidFill>
              </a:rPr>
              <a:t>Power Systems (Power Block)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="" xmlns:a16="http://schemas.microsoft.com/office/drawing/2014/main" id="{4BE94236-C539-144D-A437-952CFC6AF65B}"/>
              </a:ext>
            </a:extLst>
          </p:cNvPr>
          <p:cNvSpPr/>
          <p:nvPr/>
        </p:nvSpPr>
        <p:spPr>
          <a:xfrm>
            <a:off x="5037145" y="2965582"/>
            <a:ext cx="3092444" cy="487532"/>
          </a:xfrm>
          <a:prstGeom prst="roundRect">
            <a:avLst>
              <a:gd name="adj" fmla="val 18132"/>
            </a:avLst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PROGRAM 4</a:t>
            </a:r>
          </a:p>
          <a:p>
            <a:pPr algn="ctr"/>
            <a:r>
              <a:rPr lang="en-AU" sz="1400" b="1" dirty="0">
                <a:solidFill>
                  <a:schemeClr val="tx1"/>
                </a:solidFill>
              </a:rPr>
              <a:t>Process Heat </a:t>
            </a:r>
            <a:r>
              <a:rPr lang="en-AU" sz="1400" b="1" smtClean="0">
                <a:solidFill>
                  <a:schemeClr val="tx1"/>
                </a:solidFill>
              </a:rPr>
              <a:t>(Fuels/Chemicals</a:t>
            </a:r>
            <a:r>
              <a:rPr lang="en-AU" sz="14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0B029FFB-840E-274D-A390-61855A31A7FD}"/>
              </a:ext>
            </a:extLst>
          </p:cNvPr>
          <p:cNvSpPr txBox="1"/>
          <p:nvPr/>
        </p:nvSpPr>
        <p:spPr>
          <a:xfrm>
            <a:off x="2857921" y="1642832"/>
            <a:ext cx="3417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Component Technology Advancement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2557223"/>
      </p:ext>
    </p:extLst>
  </p:cSld>
  <p:clrMapOvr>
    <a:masterClrMapping/>
  </p:clrMapOvr>
</p:sld>
</file>

<file path=ppt/theme/theme1.xml><?xml version="1.0" encoding="utf-8"?>
<a:theme xmlns:a="http://schemas.openxmlformats.org/drawingml/2006/main" name="FIAL Theme">
  <a:themeElements>
    <a:clrScheme name="ASTRI">
      <a:dk1>
        <a:srgbClr val="3F3F3F"/>
      </a:dk1>
      <a:lt1>
        <a:srgbClr val="FFFFFF"/>
      </a:lt1>
      <a:dk2>
        <a:srgbClr val="3F3F3F"/>
      </a:dk2>
      <a:lt2>
        <a:srgbClr val="FFFFFF"/>
      </a:lt2>
      <a:accent1>
        <a:srgbClr val="F15A17"/>
      </a:accent1>
      <a:accent2>
        <a:srgbClr val="6D6E70"/>
      </a:accent2>
      <a:accent3>
        <a:srgbClr val="F9CF1B"/>
      </a:accent3>
      <a:accent4>
        <a:srgbClr val="69BCFF"/>
      </a:accent4>
      <a:accent5>
        <a:srgbClr val="A5A5A5"/>
      </a:accent5>
      <a:accent6>
        <a:srgbClr val="80C34F"/>
      </a:accent6>
      <a:hlink>
        <a:srgbClr val="1D9BFF"/>
      </a:hlink>
      <a:folHlink>
        <a:srgbClr val="004B87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13698</TotalTime>
  <Words>87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FIAL Theme</vt:lpstr>
      <vt:lpstr>ASTRI Program Structure</vt:lpstr>
    </vt:vector>
  </TitlesOfParts>
  <Company>CSIRO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ASTRI Programs</dc:title>
  <dc:creator>Harris, David (Energy, Pullenvale)</dc:creator>
  <cp:lastModifiedBy>Ostini, Min (Energy, Newcastle)</cp:lastModifiedBy>
  <cp:revision>238</cp:revision>
  <cp:lastPrinted>2018-11-07T03:08:12Z</cp:lastPrinted>
  <dcterms:created xsi:type="dcterms:W3CDTF">2017-08-24T05:05:04Z</dcterms:created>
  <dcterms:modified xsi:type="dcterms:W3CDTF">2018-11-28T00:40:17Z</dcterms:modified>
</cp:coreProperties>
</file>